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4" r:id="rId3"/>
    <p:sldId id="285" r:id="rId4"/>
    <p:sldId id="292" r:id="rId5"/>
    <p:sldId id="287" r:id="rId6"/>
    <p:sldId id="298" r:id="rId7"/>
    <p:sldId id="299" r:id="rId8"/>
    <p:sldId id="301" r:id="rId9"/>
    <p:sldId id="302" r:id="rId10"/>
    <p:sldId id="300" r:id="rId11"/>
    <p:sldId id="304" r:id="rId12"/>
    <p:sldId id="305" r:id="rId13"/>
    <p:sldId id="306" r:id="rId14"/>
    <p:sldId id="307" r:id="rId15"/>
    <p:sldId id="288" r:id="rId16"/>
    <p:sldId id="303" r:id="rId17"/>
    <p:sldId id="308" r:id="rId18"/>
    <p:sldId id="297" r:id="rId19"/>
    <p:sldId id="291" r:id="rId20"/>
    <p:sldId id="282" r:id="rId21"/>
    <p:sldId id="283" r:id="rId22"/>
  </p:sldIdLst>
  <p:sldSz cx="9144000" cy="5143500" type="screen16x9"/>
  <p:notesSz cx="6858000" cy="9144000"/>
  <p:embeddedFontLst>
    <p:embeddedFont>
      <p:font typeface="Fira Code Medium" panose="020B0604020202020204" charset="0"/>
      <p:regular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68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5 let the Widgets rule not some central state machine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12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75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692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529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038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love</a:t>
            </a:r>
            <a:r>
              <a:rPr lang="de-DE" dirty="0"/>
              <a:t> Streams there </a:t>
            </a:r>
            <a:r>
              <a:rPr lang="de-DE" dirty="0" err="1"/>
              <a:t>is</a:t>
            </a:r>
            <a:r>
              <a:rPr lang="de-DE" dirty="0"/>
              <a:t> also a </a:t>
            </a:r>
            <a:r>
              <a:rPr lang="de-DE" dirty="0" err="1"/>
              <a:t>package</a:t>
            </a:r>
            <a:r>
              <a:rPr lang="de-DE" dirty="0"/>
              <a:t> called </a:t>
            </a:r>
            <a:r>
              <a:rPr lang="de-DE" dirty="0" err="1"/>
              <a:t>rx_command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045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3. Example a Page that edits</a:t>
            </a:r>
            <a:r>
              <a:rPr lang="en-GB" baseline="0" dirty="0"/>
              <a:t> user profiles should not call a function in the </a:t>
            </a:r>
            <a:r>
              <a:rPr lang="en-GB" baseline="0" dirty="0" err="1"/>
              <a:t>InvoiceManage</a:t>
            </a:r>
            <a:r>
              <a:rPr lang="en-GB" baseline="0" dirty="0"/>
              <a:t> if there is a business necessity to interact then the </a:t>
            </a:r>
            <a:r>
              <a:rPr lang="en-GB" baseline="0" dirty="0" err="1"/>
              <a:t>UserManager</a:t>
            </a:r>
            <a:r>
              <a:rPr lang="en-GB" baseline="0" dirty="0"/>
              <a:t> should deal with that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6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rkharts.net/apps/blo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773003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RVMS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A practical reactive </a:t>
            </a:r>
            <a:r>
              <a:rPr lang="en-GB" sz="2000" dirty="0"/>
              <a:t>architecture</a:t>
            </a:r>
            <a:r>
              <a:rPr lang="de-DE" sz="2000" dirty="0"/>
              <a:t> for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458023" y="4115424"/>
            <a:ext cx="3470700" cy="76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Thomas Burkhart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@thomasburkhartb</a:t>
            </a:r>
            <a:endParaRPr lang="de-D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8596" y="13902"/>
            <a:ext cx="7038900" cy="914100"/>
          </a:xfrm>
        </p:spPr>
        <p:txBody>
          <a:bodyPr/>
          <a:lstStyle/>
          <a:p>
            <a:r>
              <a:rPr lang="en-GB" dirty="0"/>
              <a:t>Interactions inside an RVMS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170719" y="1845816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Login View</a:t>
            </a:r>
          </a:p>
        </p:txBody>
      </p:sp>
      <p:sp>
        <p:nvSpPr>
          <p:cNvPr id="4" name="Ellipse 3"/>
          <p:cNvSpPr/>
          <p:nvPr/>
        </p:nvSpPr>
        <p:spPr>
          <a:xfrm>
            <a:off x="6661626" y="1822564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Authentication Service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3821788" y="20738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User Manager</a:t>
            </a:r>
          </a:p>
        </p:txBody>
      </p:sp>
      <p:cxnSp>
        <p:nvCxnSpPr>
          <p:cNvPr id="6" name="Gerade Verbindung mit Pfeil 5"/>
          <p:cNvCxnSpPr>
            <a:stCxn id="13" idx="3"/>
            <a:endCxn id="14" idx="1"/>
          </p:cNvCxnSpPr>
          <p:nvPr/>
        </p:nvCxnSpPr>
        <p:spPr>
          <a:xfrm>
            <a:off x="2257878" y="1159702"/>
            <a:ext cx="1563910" cy="9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H="1" flipV="1">
            <a:off x="2257878" y="2731417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14" idx="3"/>
            <a:endCxn id="15" idx="2"/>
          </p:cNvCxnSpPr>
          <p:nvPr/>
        </p:nvCxnSpPr>
        <p:spPr>
          <a:xfrm flipV="1">
            <a:off x="5061892" y="1132272"/>
            <a:ext cx="1599733" cy="3644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459934" y="4220517"/>
            <a:ext cx="964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Comands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or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method calls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92114" y="4208405"/>
            <a:ext cx="168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(async) function calls 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or Streams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619108" y="4208405"/>
            <a:ext cx="1373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ValueListenables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166586" y="3013908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Map View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66586" y="677723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Invoice Detail View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3821788" y="6624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Invoice Manager</a:t>
            </a:r>
          </a:p>
        </p:txBody>
      </p:sp>
      <p:sp>
        <p:nvSpPr>
          <p:cNvPr id="15" name="Ellipse 14"/>
          <p:cNvSpPr/>
          <p:nvPr/>
        </p:nvSpPr>
        <p:spPr>
          <a:xfrm>
            <a:off x="6661626" y="647600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Database Service</a:t>
            </a:r>
          </a:p>
        </p:txBody>
      </p:sp>
      <p:sp>
        <p:nvSpPr>
          <p:cNvPr id="16" name="Ellipse 15"/>
          <p:cNvSpPr/>
          <p:nvPr/>
        </p:nvSpPr>
        <p:spPr>
          <a:xfrm>
            <a:off x="6661626" y="2996401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Location Service</a:t>
            </a:r>
          </a:p>
        </p:txBody>
      </p:sp>
      <p:cxnSp>
        <p:nvCxnSpPr>
          <p:cNvPr id="17" name="Gerade Verbindung mit Pfeil 16"/>
          <p:cNvCxnSpPr>
            <a:endCxn id="4" idx="2"/>
          </p:cNvCxnSpPr>
          <p:nvPr/>
        </p:nvCxnSpPr>
        <p:spPr>
          <a:xfrm flipV="1">
            <a:off x="5045672" y="2307236"/>
            <a:ext cx="1615954" cy="2056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endCxn id="15" idx="3"/>
          </p:cNvCxnSpPr>
          <p:nvPr/>
        </p:nvCxnSpPr>
        <p:spPr>
          <a:xfrm flipV="1">
            <a:off x="5045672" y="1474986"/>
            <a:ext cx="1842047" cy="69403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2873723" y="4185053"/>
            <a:ext cx="697398" cy="14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1635757" y="4187909"/>
            <a:ext cx="646830" cy="1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V="1">
            <a:off x="4372945" y="4180480"/>
            <a:ext cx="646830" cy="190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2" idx="3"/>
            <a:endCxn id="16" idx="2"/>
          </p:cNvCxnSpPr>
          <p:nvPr/>
        </p:nvCxnSpPr>
        <p:spPr>
          <a:xfrm flipV="1">
            <a:off x="2257877" y="3481073"/>
            <a:ext cx="4403748" cy="1481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2262010" y="1451068"/>
            <a:ext cx="1595601" cy="708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2262010" y="2414338"/>
            <a:ext cx="1559777" cy="6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0"/>
            <a:endCxn id="14" idx="2"/>
          </p:cNvCxnSpPr>
          <p:nvPr/>
        </p:nvCxnSpPr>
        <p:spPr>
          <a:xfrm flipV="1">
            <a:off x="4441840" y="1674924"/>
            <a:ext cx="0" cy="39897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2254434" y="1339939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4441840" y="1803271"/>
            <a:ext cx="29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</a:rPr>
              <a:t>**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5756442" y="4114255"/>
            <a:ext cx="22591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** Can be (async) function calls or </a:t>
            </a:r>
            <a:r>
              <a:rPr lang="en-GB" sz="900" dirty="0" err="1">
                <a:solidFill>
                  <a:schemeClr val="bg1">
                    <a:lumMod val="95000"/>
                  </a:schemeClr>
                </a:solidFill>
              </a:rPr>
              <a:t>ValueListenables</a:t>
            </a:r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 or Commands. But should be limited as much as possible to avoid unnecessary coupling.</a:t>
            </a:r>
          </a:p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731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550" y="117525"/>
            <a:ext cx="7038900" cy="606375"/>
          </a:xfrm>
        </p:spPr>
        <p:txBody>
          <a:bodyPr/>
          <a:lstStyle/>
          <a:p>
            <a:r>
              <a:rPr lang="en-GB" dirty="0"/>
              <a:t>Building blocks: </a:t>
            </a:r>
            <a:r>
              <a:rPr lang="en-GB" dirty="0" err="1"/>
              <a:t>ServiceLocator</a:t>
            </a:r>
            <a:r>
              <a:rPr lang="en-GB" dirty="0"/>
              <a:t> </a:t>
            </a:r>
            <a:r>
              <a:rPr lang="en-GB" dirty="0" err="1"/>
              <a:t>GetIt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97A3FA-4956-4966-9588-44FE7911CE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740" y="723900"/>
            <a:ext cx="5660720" cy="1632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4D30C1-5A9C-4EDD-B9A5-7B2347E2C1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7975" y="2320901"/>
            <a:ext cx="4452374" cy="12845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BC7693-281B-4627-92E2-1E92C9B3D3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740" y="2357700"/>
            <a:ext cx="4016934" cy="27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24" y="249143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804D97-5B69-435E-9F56-4B8F2EF7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276" y="1039579"/>
            <a:ext cx="7182997" cy="36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7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7" y="335734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CEC1BF-EDDA-40F5-8591-E8213FB045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568" y="1454738"/>
            <a:ext cx="7827450" cy="33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5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7" y="335734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850059-7DB0-4DA4-A75A-228335B4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318" y="942109"/>
            <a:ext cx="6977110" cy="40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9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200" y="107460"/>
            <a:ext cx="7038900" cy="914100"/>
          </a:xfrm>
        </p:spPr>
        <p:txBody>
          <a:bodyPr/>
          <a:lstStyle/>
          <a:p>
            <a:r>
              <a:rPr lang="en-GB" dirty="0"/>
              <a:t>Building blocks: Commands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64921" y="824139"/>
            <a:ext cx="7818120" cy="107823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Wraps a sync/</a:t>
            </a:r>
            <a:r>
              <a:rPr lang="en-GB" dirty="0" err="1"/>
              <a:t>async</a:t>
            </a:r>
            <a:r>
              <a:rPr lang="en-GB" dirty="0"/>
              <a:t> function that is executed by calling 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.execute(value)</a:t>
            </a:r>
          </a:p>
          <a:p>
            <a:r>
              <a:rPr lang="en-GB" dirty="0"/>
              <a:t>Is an </a:t>
            </a:r>
            <a:r>
              <a:rPr lang="en-GB" dirty="0" err="1"/>
              <a:t>ValueNotifier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r>
              <a:rPr lang="en-GB" dirty="0"/>
              <a:t> itself</a:t>
            </a:r>
          </a:p>
          <a:p>
            <a:r>
              <a:rPr lang="en-GB" dirty="0"/>
              <a:t>Is a callable class, so you can assign it directly: 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onTextChanged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myManager.onSearchChangedCommand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, </a:t>
            </a:r>
            <a:endParaRPr lang="en-GB" dirty="0"/>
          </a:p>
        </p:txBody>
      </p:sp>
      <p:sp>
        <p:nvSpPr>
          <p:cNvPr id="4" name="Abgerundetes Rechteck 3"/>
          <p:cNvSpPr/>
          <p:nvPr/>
        </p:nvSpPr>
        <p:spPr>
          <a:xfrm>
            <a:off x="2476500" y="2049780"/>
            <a:ext cx="4693920" cy="290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Command&lt;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TParam,TResult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</a:p>
          <a:p>
            <a:pPr algn="ctr"/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)</a:t>
            </a:r>
          </a:p>
        </p:txBody>
      </p:sp>
      <p:sp>
        <p:nvSpPr>
          <p:cNvPr id="5" name="Flussdiagramm: Gespeicherte Daten 4"/>
          <p:cNvSpPr/>
          <p:nvPr/>
        </p:nvSpPr>
        <p:spPr>
          <a:xfrm flipH="1">
            <a:off x="1016000" y="2345055"/>
            <a:ext cx="1841500" cy="401995"/>
          </a:xfrm>
          <a:prstGeom prst="flowChartOnlineStorag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canExecuteInput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7" name="Flussdiagramm: Gespeicherte Daten 6"/>
          <p:cNvSpPr/>
          <p:nvPr/>
        </p:nvSpPr>
        <p:spPr>
          <a:xfrm flipH="1">
            <a:off x="6776278" y="3959450"/>
            <a:ext cx="2215321" cy="40370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8" name="Flussdiagramm: Gespeicherte Daten 7"/>
          <p:cNvSpPr/>
          <p:nvPr/>
        </p:nvSpPr>
        <p:spPr>
          <a:xfrm flipH="1">
            <a:off x="6776277" y="4490665"/>
            <a:ext cx="2215321" cy="37354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thrownExceptions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Exception</a:t>
            </a:r>
          </a:p>
        </p:txBody>
      </p:sp>
      <p:sp>
        <p:nvSpPr>
          <p:cNvPr id="9" name="Flussdiagramm: Gespeicherte Daten 8"/>
          <p:cNvSpPr/>
          <p:nvPr/>
        </p:nvSpPr>
        <p:spPr>
          <a:xfrm flipH="1">
            <a:off x="6776278" y="3443155"/>
            <a:ext cx="2215321" cy="38878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1" name="Flussdiagramm: Gespeicherte Daten 10"/>
          <p:cNvSpPr/>
          <p:nvPr/>
        </p:nvSpPr>
        <p:spPr>
          <a:xfrm flipH="1">
            <a:off x="6776279" y="216197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flipH="1">
            <a:off x="6776279" y="266140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GB" sz="25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results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CommandResult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&gt; </a:t>
            </a:r>
          </a:p>
        </p:txBody>
      </p:sp>
      <p:sp>
        <p:nvSpPr>
          <p:cNvPr id="14" name="Flussdiagramm: Gespeicherte Daten 13"/>
          <p:cNvSpPr/>
          <p:nvPr/>
        </p:nvSpPr>
        <p:spPr>
          <a:xfrm flipH="1">
            <a:off x="359883" y="4742130"/>
            <a:ext cx="1613697" cy="24415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ValueNotifier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sz="900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type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endParaRPr lang="en-GB" sz="3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0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64788"/>
            <a:ext cx="7038900" cy="604470"/>
          </a:xfrm>
        </p:spPr>
        <p:txBody>
          <a:bodyPr/>
          <a:lstStyle/>
          <a:p>
            <a:r>
              <a:rPr lang="en-GB" dirty="0"/>
              <a:t>A command  in motion	</a:t>
            </a:r>
          </a:p>
        </p:txBody>
      </p:sp>
      <p:pic>
        <p:nvPicPr>
          <p:cNvPr id="3" name="flutter_command-dark">
            <a:hlinkClick r:id="" action="ppaction://media"/>
            <a:extLst>
              <a:ext uri="{FF2B5EF4-FFF2-40B4-BE49-F238E27FC236}">
                <a16:creationId xmlns:a16="http://schemas.microsoft.com/office/drawing/2014/main" id="{281555AC-4E93-431B-B551-F01E075E1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125" y="522288"/>
            <a:ext cx="6888163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93BB8-62B3-4CB4-98CE-56E75394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6000" dirty="0" err="1"/>
              <a:t>Let‘s</a:t>
            </a:r>
            <a:r>
              <a:rPr lang="de-DE" sz="6000" dirty="0"/>
              <a:t> </a:t>
            </a:r>
            <a:r>
              <a:rPr lang="de-DE" sz="6000" dirty="0" err="1"/>
              <a:t>see</a:t>
            </a:r>
            <a:r>
              <a:rPr lang="de-DE" sz="6000" dirty="0"/>
              <a:t> some code</a:t>
            </a:r>
          </a:p>
        </p:txBody>
      </p:sp>
    </p:spTree>
    <p:extLst>
      <p:ext uri="{BB962C8B-B14F-4D97-AF65-F5344CB8AC3E}">
        <p14:creationId xmlns:p14="http://schemas.microsoft.com/office/powerpoint/2010/main" val="135220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02126" y="1907"/>
            <a:ext cx="3798900" cy="1493100"/>
          </a:xfrm>
        </p:spPr>
        <p:txBody>
          <a:bodyPr/>
          <a:lstStyle/>
          <a:p>
            <a:r>
              <a:rPr lang="en-GB" dirty="0"/>
              <a:t>Project structure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3528255" y="680563"/>
            <a:ext cx="4161943" cy="27366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main folders are organized by features / bigger function blocks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A feature folder contains all pages, widgets, manager, models and services that are needed by the feature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widgets</a:t>
            </a:r>
            <a:r>
              <a:rPr lang="en-GB" dirty="0"/>
              <a:t> contain all Widgets that are used on more than one page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locator.dart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/>
              <a:t>contains the global instance of the </a:t>
            </a:r>
            <a:r>
              <a:rPr lang="en-GB" dirty="0" err="1"/>
              <a:t>ServiceLocator</a:t>
            </a:r>
            <a:r>
              <a:rPr lang="en-GB" dirty="0"/>
              <a:t> and all object registrations.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20BA25-1125-453D-9366-BBE1BB7D5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47" y="0"/>
            <a:ext cx="21750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6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self responsible Widget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00138"/>
            <a:ext cx="6164147" cy="3378612"/>
          </a:xfrm>
        </p:spPr>
        <p:txBody>
          <a:bodyPr/>
          <a:lstStyle/>
          <a:p>
            <a:r>
              <a:rPr lang="en-GB" dirty="0"/>
              <a:t>Each widget either gets its needed data passed in the constructor or ‘organizes’ it on their own behalf</a:t>
            </a:r>
          </a:p>
          <a:p>
            <a:r>
              <a:rPr lang="en-GB" dirty="0"/>
              <a:t>decides to  which data updates it subscribes or which data it wants to pull</a:t>
            </a:r>
          </a:p>
          <a:p>
            <a:r>
              <a:rPr lang="en-GB" dirty="0"/>
              <a:t>only uses Managers/ Services if data outside its own state has to be used / modified</a:t>
            </a:r>
          </a:p>
          <a:p>
            <a:r>
              <a:rPr lang="en-GB" dirty="0"/>
              <a:t>may read data directly from Services</a:t>
            </a:r>
          </a:p>
          <a:p>
            <a:r>
              <a:rPr lang="en-GB" dirty="0"/>
              <a:t>may  read/update data via Managers</a:t>
            </a:r>
          </a:p>
          <a:p>
            <a:r>
              <a:rPr lang="en-GB" dirty="0"/>
              <a:t>don’t implement business logic beyond their semantic context</a:t>
            </a:r>
          </a:p>
          <a:p>
            <a:r>
              <a:rPr lang="en-GB" dirty="0"/>
              <a:t>therefore its logic is easy to understand, to test or debug</a:t>
            </a:r>
          </a:p>
          <a:p>
            <a:endParaRPr lang="en-GB" dirty="0"/>
          </a:p>
          <a:p>
            <a:r>
              <a:rPr lang="en-GB" dirty="0"/>
              <a:t>Encourages feeling of ownership because you implement all the needed functionality for a Widget/Page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87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91740"/>
            <a:ext cx="7038900" cy="914100"/>
          </a:xfrm>
        </p:spPr>
        <p:txBody>
          <a:bodyPr/>
          <a:lstStyle/>
          <a:p>
            <a:r>
              <a:rPr lang="de-DE" dirty="0"/>
              <a:t>Why another </a:t>
            </a:r>
            <a:r>
              <a:rPr lang="en-GB" dirty="0"/>
              <a:t>architecture</a:t>
            </a:r>
            <a:r>
              <a:rPr lang="de-DE" dirty="0"/>
              <a:t>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40005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Most existing architectures like MVP/MVVM don‘t match the reactive View updating  of Flutter.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All current State Management solutions address only a small aspect but don’t give guidance on the architecture of the whole App. 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MVU describes Flutter quite well but is only an abstract concept.</a:t>
            </a:r>
          </a:p>
        </p:txBody>
      </p:sp>
    </p:spTree>
    <p:extLst>
      <p:ext uri="{BB962C8B-B14F-4D97-AF65-F5344CB8AC3E}">
        <p14:creationId xmlns:p14="http://schemas.microsoft.com/office/powerpoint/2010/main" val="260909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1297500" y="957950"/>
            <a:ext cx="6912000" cy="3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My </a:t>
            </a:r>
            <a:r>
              <a:rPr lang="de-DE" sz="1800" dirty="0" err="1">
                <a:solidFill>
                  <a:schemeClr val="hlink"/>
                </a:solidFill>
              </a:rPr>
              <a:t>blog</a:t>
            </a:r>
            <a:r>
              <a:rPr lang="de-DE" sz="1800" dirty="0">
                <a:solidFill>
                  <a:schemeClr val="hlink"/>
                </a:solidFill>
              </a:rPr>
              <a:t>: </a:t>
            </a:r>
            <a:r>
              <a:rPr lang="de-DE" sz="1800" u="sng" dirty="0">
                <a:solidFill>
                  <a:schemeClr val="hlink"/>
                </a:solidFill>
                <a:hlinkClick r:id="rId3"/>
              </a:rPr>
              <a:t>https://www.burkharts.net/apps/blog/</a:t>
            </a: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You </a:t>
            </a:r>
            <a:r>
              <a:rPr lang="de-DE" sz="1800" dirty="0" err="1">
                <a:solidFill>
                  <a:schemeClr val="hlink"/>
                </a:solidFill>
              </a:rPr>
              <a:t>can</a:t>
            </a:r>
            <a:r>
              <a:rPr lang="de-DE" sz="1800" dirty="0">
                <a:solidFill>
                  <a:schemeClr val="hlink"/>
                </a:solidFill>
              </a:rPr>
              <a:t> find </a:t>
            </a:r>
            <a:r>
              <a:rPr lang="de-DE" sz="1800" dirty="0" err="1">
                <a:solidFill>
                  <a:schemeClr val="hlink"/>
                </a:solidFill>
              </a:rPr>
              <a:t>me</a:t>
            </a:r>
            <a:r>
              <a:rPr lang="de-DE" sz="1800" dirty="0">
                <a:solidFill>
                  <a:schemeClr val="hlink"/>
                </a:solidFill>
              </a:rPr>
              <a:t> on Twitter @</a:t>
            </a:r>
            <a:r>
              <a:rPr lang="de-DE" sz="1800" dirty="0" err="1">
                <a:solidFill>
                  <a:schemeClr val="hlink"/>
                </a:solidFill>
              </a:rPr>
              <a:t>ThomasBurkhartsB</a:t>
            </a: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And on </a:t>
            </a:r>
            <a:r>
              <a:rPr lang="de-DE" sz="1800" dirty="0" err="1">
                <a:solidFill>
                  <a:schemeClr val="hlink"/>
                </a:solidFill>
              </a:rPr>
              <a:t>most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chats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under</a:t>
            </a:r>
            <a:r>
              <a:rPr lang="de-DE" sz="1800" dirty="0">
                <a:solidFill>
                  <a:schemeClr val="hlink"/>
                </a:solidFill>
              </a:rPr>
              <a:t> ‚escamoteur‘</a:t>
            </a:r>
          </a:p>
          <a:p>
            <a:pPr lvl="0" indent="-342900">
              <a:lnSpc>
                <a:spcPct val="150000"/>
              </a:lnSpc>
              <a:buSzPts val="1800"/>
            </a:pP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This </a:t>
            </a:r>
            <a:r>
              <a:rPr lang="de-DE" sz="1800" dirty="0" err="1">
                <a:solidFill>
                  <a:schemeClr val="hlink"/>
                </a:solidFill>
              </a:rPr>
              <a:t>presentation</a:t>
            </a:r>
            <a:r>
              <a:rPr lang="de-DE" sz="1800" dirty="0">
                <a:solidFill>
                  <a:schemeClr val="hlink"/>
                </a:solidFill>
              </a:rPr>
              <a:t> and </a:t>
            </a:r>
            <a:r>
              <a:rPr lang="de-DE" sz="1800" dirty="0" err="1">
                <a:solidFill>
                  <a:schemeClr val="hlink"/>
                </a:solidFill>
              </a:rPr>
              <a:t>the</a:t>
            </a:r>
            <a:r>
              <a:rPr lang="de-DE" sz="1800" dirty="0">
                <a:solidFill>
                  <a:schemeClr val="hlink"/>
                </a:solidFill>
              </a:rPr>
              <a:t> example </a:t>
            </a:r>
            <a:r>
              <a:rPr lang="de-DE" sz="1800" dirty="0" err="1">
                <a:solidFill>
                  <a:schemeClr val="hlink"/>
                </a:solidFill>
              </a:rPr>
              <a:t>project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can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be</a:t>
            </a:r>
            <a:r>
              <a:rPr lang="de-DE" sz="1800" dirty="0">
                <a:solidFill>
                  <a:schemeClr val="hlink"/>
                </a:solidFill>
              </a:rPr>
              <a:t> found </a:t>
            </a:r>
            <a:r>
              <a:rPr lang="de-DE" sz="1800" u="sng" dirty="0" err="1">
                <a:solidFill>
                  <a:schemeClr val="hlink"/>
                </a:solidFill>
              </a:rPr>
              <a:t>here</a:t>
            </a:r>
            <a:r>
              <a:rPr lang="de-DE" sz="1800" u="sng">
                <a:solidFill>
                  <a:schemeClr val="hlink"/>
                </a:solidFill>
              </a:rPr>
              <a:t>: </a:t>
            </a:r>
            <a:br>
              <a:rPr lang="de-DE" sz="1800" u="sng">
                <a:solidFill>
                  <a:schemeClr val="hlink"/>
                </a:solidFill>
              </a:rPr>
            </a:br>
            <a:r>
              <a:rPr lang="de-DE" sz="1800" u="sng">
                <a:solidFill>
                  <a:schemeClr val="hlink"/>
                </a:solidFill>
              </a:rPr>
              <a:t>https</a:t>
            </a:r>
            <a:r>
              <a:rPr lang="de-DE" sz="1800" u="sng" dirty="0">
                <a:solidFill>
                  <a:schemeClr val="hlink"/>
                </a:solidFill>
              </a:rPr>
              <a:t>://github.com/escamoteur/RVMS-2020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of R(x)VMS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07849"/>
            <a:ext cx="7038900" cy="3620905"/>
          </a:xfrm>
        </p:spPr>
        <p:txBody>
          <a:bodyPr>
            <a:normAutofit/>
          </a:bodyPr>
          <a:lstStyle/>
          <a:p>
            <a:pPr marL="488950" indent="-342900">
              <a:buFont typeface="+mj-lt"/>
              <a:buAutoNum type="arabicPeriod"/>
            </a:pPr>
            <a:r>
              <a:rPr lang="en-GB" dirty="0"/>
              <a:t>Easy to explore and to understand 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 configuration by convention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Avoiding black magic of a framework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Encourage the feeling of work ownership when working on a team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Clear separation of concerns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Easy to test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Able to scale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Minimal boring boilerplate code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Not too rigid to be flexible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Fun to work with</a:t>
            </a:r>
          </a:p>
          <a:p>
            <a:pPr marL="488950" indent="-342900">
              <a:buFont typeface="+mj-lt"/>
              <a:buAutoNum type="arabicPeriod"/>
            </a:pPr>
            <a:endParaRPr lang="en-GB" dirty="0"/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Highly Reactive</a:t>
            </a:r>
          </a:p>
        </p:txBody>
      </p:sp>
    </p:spTree>
    <p:extLst>
      <p:ext uri="{BB962C8B-B14F-4D97-AF65-F5344CB8AC3E}">
        <p14:creationId xmlns:p14="http://schemas.microsoft.com/office/powerpoint/2010/main" val="149695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90512"/>
            <a:ext cx="5715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976" y="87897"/>
            <a:ext cx="7038900" cy="620763"/>
          </a:xfrm>
        </p:spPr>
        <p:txBody>
          <a:bodyPr/>
          <a:lstStyle/>
          <a:p>
            <a:r>
              <a:rPr lang="en-GB" dirty="0"/>
              <a:t>Structure of a RVMS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371600" y="887900"/>
            <a:ext cx="5500476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ViewS</a:t>
            </a:r>
            <a:endParaRPr lang="en-GB" sz="1100" cap="all" dirty="0"/>
          </a:p>
        </p:txBody>
      </p:sp>
      <p:sp>
        <p:nvSpPr>
          <p:cNvPr id="14" name="Abgerundetes Rechteck 13"/>
          <p:cNvSpPr/>
          <p:nvPr/>
        </p:nvSpPr>
        <p:spPr>
          <a:xfrm>
            <a:off x="1371600" y="2179635"/>
            <a:ext cx="5500476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ManagerS</a:t>
            </a:r>
            <a:endParaRPr lang="en-GB" sz="1100" cap="all" dirty="0"/>
          </a:p>
        </p:txBody>
      </p:sp>
      <p:sp>
        <p:nvSpPr>
          <p:cNvPr id="15" name="Ellipse 14"/>
          <p:cNvSpPr/>
          <p:nvPr/>
        </p:nvSpPr>
        <p:spPr>
          <a:xfrm>
            <a:off x="1371600" y="3615686"/>
            <a:ext cx="5500476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ServiceS</a:t>
            </a:r>
            <a:endParaRPr lang="en-GB" sz="1100" cap="all" dirty="0"/>
          </a:p>
        </p:txBody>
      </p:sp>
      <p:sp>
        <p:nvSpPr>
          <p:cNvPr id="35" name="Rechteck 34"/>
          <p:cNvSpPr/>
          <p:nvPr/>
        </p:nvSpPr>
        <p:spPr>
          <a:xfrm>
            <a:off x="7098030" y="884260"/>
            <a:ext cx="760836" cy="371458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GB" cap="all" dirty="0">
                <a:solidFill>
                  <a:schemeClr val="tx1"/>
                </a:solidFill>
              </a:rPr>
              <a:t>Domain Objects</a:t>
            </a:r>
          </a:p>
        </p:txBody>
      </p:sp>
      <p:sp>
        <p:nvSpPr>
          <p:cNvPr id="36" name="Rechteck 35"/>
          <p:cNvSpPr/>
          <p:nvPr/>
        </p:nvSpPr>
        <p:spPr>
          <a:xfrm>
            <a:off x="8191500" y="884261"/>
            <a:ext cx="731520" cy="2384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180000" rIns="36000" bIns="72000" rtlCol="0" anchor="ctr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GB" sz="1200" cap="all" dirty="0" err="1">
                <a:solidFill>
                  <a:schemeClr val="tx1"/>
                </a:solidFill>
              </a:rPr>
              <a:t>AggregatorsAdapters</a:t>
            </a:r>
            <a:endParaRPr lang="en-GB" sz="12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76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4036" y="1139483"/>
            <a:ext cx="5757927" cy="3339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Encapsulate functionality beyond the Apps boundaries like: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REST APIs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Databases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OS Services like Contacts / Calendar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Hardware features like Location, acceleration sensors</a:t>
            </a:r>
            <a:br>
              <a:rPr lang="en-GB" dirty="0"/>
            </a:b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Convert data from / to the external data format (e.g. JSON) to domain objects</a:t>
            </a:r>
          </a:p>
          <a:p>
            <a:pPr>
              <a:lnSpc>
                <a:spcPct val="150000"/>
              </a:lnSpc>
            </a:pPr>
            <a:r>
              <a:rPr lang="en-GB" dirty="0"/>
              <a:t>Don’t change any App State on their own</a:t>
            </a:r>
          </a:p>
          <a:p>
            <a:pPr>
              <a:lnSpc>
                <a:spcPct val="150000"/>
              </a:lnSpc>
            </a:pPr>
            <a:r>
              <a:rPr lang="en-GB" dirty="0"/>
              <a:t>Each Service should only wrap one external aspect.</a:t>
            </a:r>
          </a:p>
        </p:txBody>
      </p:sp>
    </p:spTree>
    <p:extLst>
      <p:ext uri="{BB962C8B-B14F-4D97-AF65-F5344CB8AC3E}">
        <p14:creationId xmlns:p14="http://schemas.microsoft.com/office/powerpoint/2010/main" val="180282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Managers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Wrap </a:t>
            </a:r>
            <a:r>
              <a:rPr lang="en-GB" b="1" dirty="0"/>
              <a:t>semantically related </a:t>
            </a:r>
            <a:r>
              <a:rPr lang="en-GB" dirty="0"/>
              <a:t>business logic e.g.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User Management/Authentication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Notification Management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Invoices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No direct mapping to a specific View (Managers ≠ </a:t>
            </a:r>
            <a:r>
              <a:rPr lang="en-GB" dirty="0" err="1"/>
              <a:t>ViewModel</a:t>
            </a:r>
            <a:r>
              <a:rPr lang="en-GB" dirty="0"/>
              <a:t>)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Often provide CRUD functionality for domain objects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Implement any (business) logic that change App State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 Therefore use Services / other Managers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Provide Commands/</a:t>
            </a:r>
            <a:r>
              <a:rPr lang="en-GB" dirty="0" err="1"/>
              <a:t>ValueListanebles</a:t>
            </a:r>
            <a:r>
              <a:rPr lang="en-GB" dirty="0"/>
              <a:t> for the UI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Are accessed by </a:t>
            </a:r>
            <a:r>
              <a:rPr lang="en-GB" dirty="0" err="1"/>
              <a:t>ServiceLocator</a:t>
            </a:r>
            <a:r>
              <a:rPr lang="en-GB" dirty="0"/>
              <a:t> or DI.</a:t>
            </a:r>
          </a:p>
        </p:txBody>
      </p:sp>
    </p:spTree>
    <p:extLst>
      <p:ext uri="{BB962C8B-B14F-4D97-AF65-F5344CB8AC3E}">
        <p14:creationId xmlns:p14="http://schemas.microsoft.com/office/powerpoint/2010/main" val="69223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21079"/>
            <a:ext cx="6104291" cy="4018511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Full Page or Custom View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Are self responsible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Select which data they need from </a:t>
            </a:r>
            <a:r>
              <a:rPr lang="en-GB" sz="1400" b="1" dirty="0"/>
              <a:t>Managers</a:t>
            </a:r>
            <a:r>
              <a:rPr lang="en-GB" sz="1400" dirty="0"/>
              <a:t> or directly from </a:t>
            </a:r>
            <a:r>
              <a:rPr lang="en-GB" sz="1400" b="1" dirty="0"/>
              <a:t>Services </a:t>
            </a:r>
            <a:r>
              <a:rPr lang="en-GB" sz="1400" dirty="0"/>
              <a:t>(read-only)</a:t>
            </a:r>
            <a:r>
              <a:rPr lang="en-GB" sz="1400" b="1" dirty="0"/>
              <a:t> </a:t>
            </a:r>
            <a:r>
              <a:rPr lang="en-GB" sz="1400" dirty="0"/>
              <a:t>typically by listening on </a:t>
            </a:r>
            <a:r>
              <a:rPr lang="en-GB" sz="1400" dirty="0" err="1"/>
              <a:t>ValueListenables</a:t>
            </a:r>
            <a:r>
              <a:rPr lang="en-GB" sz="1400" dirty="0"/>
              <a:t>  or Streams</a:t>
            </a:r>
            <a:endParaRPr lang="en-GB" sz="1400" b="1" dirty="0"/>
          </a:p>
          <a:p>
            <a:pPr>
              <a:lnSpc>
                <a:spcPct val="150000"/>
              </a:lnSpc>
            </a:pPr>
            <a:r>
              <a:rPr lang="en-GB" sz="1400" dirty="0"/>
              <a:t>Modify data by using </a:t>
            </a:r>
            <a:r>
              <a:rPr lang="en-GB" sz="1400" b="1" dirty="0"/>
              <a:t>Commands</a:t>
            </a:r>
            <a:r>
              <a:rPr lang="en-GB" sz="1400" dirty="0"/>
              <a:t> in </a:t>
            </a:r>
            <a:r>
              <a:rPr lang="en-GB" sz="1400" b="1" dirty="0"/>
              <a:t>Managers </a:t>
            </a:r>
            <a:r>
              <a:rPr lang="en-GB" sz="1400" dirty="0"/>
              <a:t>or call functions in managers.</a:t>
            </a:r>
            <a:endParaRPr lang="en-GB" sz="1400" b="1" dirty="0"/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b="1" dirty="0"/>
              <a:t>Don’t modify</a:t>
            </a:r>
            <a:r>
              <a:rPr lang="en-GB" sz="1400" dirty="0"/>
              <a:t> </a:t>
            </a:r>
            <a:r>
              <a:rPr lang="en-GB" sz="1400" b="1" dirty="0"/>
              <a:t>data / state </a:t>
            </a:r>
            <a:r>
              <a:rPr lang="en-GB" sz="1400" dirty="0"/>
              <a:t>by using Services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Don’t change any state </a:t>
            </a:r>
            <a:r>
              <a:rPr lang="en-GB" sz="1400" dirty="0"/>
              <a:t>that isn’t related to the task the View is made for, that is the duty of business logic inside Managers</a:t>
            </a:r>
          </a:p>
        </p:txBody>
      </p:sp>
    </p:spTree>
    <p:extLst>
      <p:ext uri="{BB962C8B-B14F-4D97-AF65-F5344CB8AC3E}">
        <p14:creationId xmlns:p14="http://schemas.microsoft.com/office/powerpoint/2010/main" val="279487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139650"/>
            <a:ext cx="7038900" cy="573990"/>
          </a:xfrm>
        </p:spPr>
        <p:txBody>
          <a:bodyPr/>
          <a:lstStyle/>
          <a:p>
            <a:r>
              <a:rPr lang="en-GB" dirty="0"/>
              <a:t>Domain Objects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680745"/>
            <a:ext cx="7038900" cy="12496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Objects that represent real world objects or abstract concepts from the application domain such as: users, invoices, tickets</a:t>
            </a:r>
          </a:p>
          <a:p>
            <a:r>
              <a:rPr lang="en-GB" dirty="0"/>
              <a:t>If they have methods, they  ONLY change their own internal state, never any other objects</a:t>
            </a:r>
          </a:p>
          <a:p>
            <a:r>
              <a:rPr lang="en-GB" dirty="0"/>
              <a:t>Often provide factory functions like to/from JSON that Services can use.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297500" y="189753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Aggregators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297500" y="2471520"/>
            <a:ext cx="7038900" cy="6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Wrap multiple Domain Objects so that they can be passed over a </a:t>
            </a:r>
            <a:r>
              <a:rPr lang="en-GB" dirty="0" err="1"/>
              <a:t>ValueLIstenable</a:t>
            </a:r>
            <a:r>
              <a:rPr lang="en-GB" dirty="0"/>
              <a:t> as one entity. This can be Lists, Tuples or custom Objects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236540" y="314721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Adapters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236540" y="3721200"/>
            <a:ext cx="7038900" cy="104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If data conversion from the type of a Domain Object is too complex to be used by a View, the Domain Object can be wrapped inside a Adapter that encapsulates the conversion  </a:t>
            </a:r>
          </a:p>
          <a:p>
            <a:r>
              <a:rPr lang="en-GB" dirty="0"/>
              <a:t>Rarely needed in Flutter </a:t>
            </a:r>
            <a:r>
              <a:rPr lang="de-DE" dirty="0"/>
              <a:t>😉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85959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1045</Words>
  <Application>Microsoft Office PowerPoint</Application>
  <PresentationFormat>Bildschirmpräsentation (16:9)</PresentationFormat>
  <Paragraphs>139</Paragraphs>
  <Slides>21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Lato</vt:lpstr>
      <vt:lpstr>Montserrat</vt:lpstr>
      <vt:lpstr>Fira Code Medium</vt:lpstr>
      <vt:lpstr>Focus</vt:lpstr>
      <vt:lpstr>RVMS A practical reactive architecture for Flutter</vt:lpstr>
      <vt:lpstr>Why another architecture?</vt:lpstr>
      <vt:lpstr>Goals of R(x)VMS</vt:lpstr>
      <vt:lpstr>PowerPoint-Präsentation</vt:lpstr>
      <vt:lpstr>Structure of a RVMS App</vt:lpstr>
      <vt:lpstr>Services</vt:lpstr>
      <vt:lpstr>Managers</vt:lpstr>
      <vt:lpstr>Views</vt:lpstr>
      <vt:lpstr>Domain Objects</vt:lpstr>
      <vt:lpstr>Interactions inside an RVMS App</vt:lpstr>
      <vt:lpstr>Building blocks: ServiceLocator GetIt</vt:lpstr>
      <vt:lpstr>Everything gets easier with GetMixin</vt:lpstr>
      <vt:lpstr>Everything gets easier with GetMixin</vt:lpstr>
      <vt:lpstr>Everything gets easier with GetMixin</vt:lpstr>
      <vt:lpstr>Building blocks: Commands</vt:lpstr>
      <vt:lpstr>A command  in motion </vt:lpstr>
      <vt:lpstr>Let‘s see some code</vt:lpstr>
      <vt:lpstr>Project structure</vt:lpstr>
      <vt:lpstr>The self responsible Widget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</dc:title>
  <dc:creator>Thomas Burkhart</dc:creator>
  <cp:lastModifiedBy>Thomas Burkhart</cp:lastModifiedBy>
  <cp:revision>139</cp:revision>
  <dcterms:modified xsi:type="dcterms:W3CDTF">2020-11-01T17:18:12Z</dcterms:modified>
</cp:coreProperties>
</file>